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80" r:id="rId4"/>
    <p:sldId id="262" r:id="rId5"/>
    <p:sldId id="261" r:id="rId6"/>
    <p:sldId id="266" r:id="rId7"/>
    <p:sldId id="267" r:id="rId8"/>
    <p:sldId id="268" r:id="rId9"/>
    <p:sldId id="286" r:id="rId10"/>
    <p:sldId id="285" r:id="rId11"/>
    <p:sldId id="282" r:id="rId12"/>
    <p:sldId id="284" r:id="rId13"/>
    <p:sldId id="287" r:id="rId14"/>
    <p:sldId id="288" r:id="rId15"/>
    <p:sldId id="289" r:id="rId16"/>
    <p:sldId id="290" r:id="rId17"/>
    <p:sldId id="263" r:id="rId18"/>
    <p:sldId id="291" r:id="rId19"/>
    <p:sldId id="292" r:id="rId20"/>
    <p:sldId id="270" r:id="rId21"/>
    <p:sldId id="293" r:id="rId22"/>
    <p:sldId id="259" r:id="rId23"/>
    <p:sldId id="294" r:id="rId24"/>
    <p:sldId id="260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2" autoAdjust="0"/>
    <p:restoredTop sz="88399" autoAdjust="0"/>
  </p:normalViewPr>
  <p:slideViewPr>
    <p:cSldViewPr snapToGrid="0">
      <p:cViewPr varScale="1">
        <p:scale>
          <a:sx n="102" d="100"/>
          <a:sy n="102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Знак качества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Назначение</c:v>
                </c:pt>
                <c:pt idx="1">
                  <c:v>Качество изготовления</c:v>
                </c:pt>
                <c:pt idx="2">
                  <c:v>Эстетический вид</c:v>
                </c:pt>
                <c:pt idx="3">
                  <c:v>Экономичность</c:v>
                </c:pt>
                <c:pt idx="4">
                  <c:v>Экологичность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A-4FE1-B89D-57C661611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649216"/>
        <c:axId val="942648384"/>
      </c:radarChart>
      <c:catAx>
        <c:axId val="94264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2648384"/>
        <c:crosses val="autoZero"/>
        <c:auto val="1"/>
        <c:lblAlgn val="ctr"/>
        <c:lblOffset val="100"/>
        <c:noMultiLvlLbl val="0"/>
      </c:catAx>
      <c:valAx>
        <c:axId val="94264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264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0C15D-344A-44A2-8546-B9D9BD515BC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0079-2CEB-4080-8C9E-E291DF64C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0079-2CEB-4080-8C9E-E291DF64CF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1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5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74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5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29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2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8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1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6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2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6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AC2C-33BC-4FC6-B738-F01F120A2B2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A84FDB-5607-4C6F-9AD0-249F849B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7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a.ru/?section=398&amp;action=show_news&amp;id=16808772&amp;ysclid=mmbk1igxqp60751076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&#1088;&#1077;&#1092;&#1072;&#1073;&#1088;&#1080;&#1082;&#1072;.&#1088;&#1092;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.ok.ru/group/56707736535075/topic/155595209166115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lastics.ru/publications/stati/mirovaya-polimernaya-industriya-vyzovy-i-dostizheniya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51" y="597877"/>
            <a:ext cx="8596668" cy="44395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Труд 7 класс</a:t>
            </a:r>
            <a:br>
              <a:rPr lang="ru-RU" b="1" dirty="0" smtClean="0"/>
            </a:br>
            <a:r>
              <a:rPr lang="ru-RU" b="1" dirty="0" smtClean="0"/>
              <a:t>Тема: "Пластмассы</a:t>
            </a:r>
            <a:r>
              <a:rPr lang="ru-RU" b="1" dirty="0"/>
              <a:t>. Способы обработки и отделки изделий из пластмассы.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Выполнение </a:t>
            </a:r>
            <a:r>
              <a:rPr lang="ru-RU" b="1" dirty="0"/>
              <a:t>проекта </a:t>
            </a:r>
            <a:r>
              <a:rPr lang="ru-RU" b="1" dirty="0" smtClean="0"/>
              <a:t>«</a:t>
            </a:r>
            <a:r>
              <a:rPr lang="ru-RU" b="1" dirty="0"/>
              <a:t>Вторая жизнь» пластиковых предметов. Органайзер из пластиковых флаконов»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2866" y="5037403"/>
            <a:ext cx="4738727" cy="14776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ЧОУ «Средняя школа Леонова»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Учитель</a:t>
            </a:r>
            <a:r>
              <a:rPr lang="ru-RU" dirty="0"/>
              <a:t> </a:t>
            </a:r>
            <a:r>
              <a:rPr lang="ru-RU" dirty="0" smtClean="0"/>
              <a:t>труда </a:t>
            </a:r>
          </a:p>
          <a:p>
            <a:pPr>
              <a:spcBef>
                <a:spcPts val="0"/>
              </a:spcBef>
            </a:pPr>
            <a:r>
              <a:rPr lang="ru-RU" dirty="0"/>
              <a:t> </a:t>
            </a:r>
            <a:r>
              <a:rPr lang="ru-RU" dirty="0" err="1"/>
              <a:t>Богдасарова</a:t>
            </a:r>
            <a:r>
              <a:rPr lang="ru-RU" dirty="0"/>
              <a:t> Екатерина Анатольевна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3809"/>
            <a:ext cx="5810250" cy="100133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Завод </a:t>
            </a:r>
            <a:r>
              <a:rPr lang="ru-RU" sz="2800" b="1" dirty="0"/>
              <a:t>полимеров </a:t>
            </a:r>
            <a:r>
              <a:rPr lang="ru-RU" sz="2800" b="1" dirty="0" smtClean="0"/>
              <a:t>в г. Усть-Кут  </a:t>
            </a:r>
            <a:r>
              <a:rPr lang="ru-RU" sz="2800" b="1" dirty="0"/>
              <a:t>Иркутской области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1557339"/>
            <a:ext cx="5023379" cy="335756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Производственный </a:t>
            </a:r>
            <a:r>
              <a:rPr lang="ru-RU" sz="1600" dirty="0"/>
              <a:t>кластер в </a:t>
            </a:r>
            <a:r>
              <a:rPr lang="ru-RU" sz="1600" dirty="0" err="1"/>
              <a:t>Усть-Кутском</a:t>
            </a:r>
            <a:r>
              <a:rPr lang="ru-RU" sz="1600" dirty="0"/>
              <a:t> районе – проект Иркутской нефтяной компании. Его жемчужина – Иркутский завод полимеров, построенный даже не в чистом поле, а среди густой тайги. </a:t>
            </a:r>
            <a:r>
              <a:rPr lang="ru-RU" sz="1600" dirty="0" smtClean="0"/>
              <a:t>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Это </a:t>
            </a:r>
            <a:r>
              <a:rPr lang="ru-RU" sz="1600" dirty="0"/>
              <a:t>одно из самых современных, </a:t>
            </a:r>
            <a:r>
              <a:rPr lang="ru-RU" sz="1600" dirty="0" err="1"/>
              <a:t>экологичных</a:t>
            </a:r>
            <a:r>
              <a:rPr lang="ru-RU" sz="1600" dirty="0"/>
              <a:t> и безопасных производств в стране, а может, и в мире.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Масштабы </a:t>
            </a:r>
            <a:r>
              <a:rPr lang="ru-RU" sz="1600" dirty="0" err="1"/>
              <a:t>промплощадки</a:t>
            </a:r>
            <a:r>
              <a:rPr lang="ru-RU" sz="1600" dirty="0"/>
              <a:t> поражают воображение. Завод размером с Монако, жилой квартал на 3000 человек, крупнейший в мире реактор полимеризации – и все это в тайге. </a:t>
            </a:r>
          </a:p>
        </p:txBody>
      </p:sp>
      <p:pic>
        <p:nvPicPr>
          <p:cNvPr id="3074" name="Picture 2" descr="&lt;p&gt;фото – Илья Киселев&lt;/p&gt;&#10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7" y="1091206"/>
            <a:ext cx="5697537" cy="42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6263" y="5616552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Ссылки:</a:t>
            </a:r>
          </a:p>
          <a:p>
            <a:r>
              <a:rPr lang="en-US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://irkutskoil.ru/about/history</a:t>
            </a:r>
            <a:r>
              <a:rPr lang="en-US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ru-RU" b="1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r>
              <a:rPr lang="ru-RU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://sia.ru/?</a:t>
            </a:r>
            <a:r>
              <a:rPr lang="ru-RU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section=398&amp;action=show_news&amp;id=16808772&amp;ysclid=mmbk1igxqp607510763</a:t>
            </a:r>
            <a:endParaRPr lang="ru-RU" b="1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7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61135" y="164416"/>
            <a:ext cx="12192000" cy="8013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i="1" dirty="0"/>
              <a:t>Способы обработки и отделки пластмассы</a:t>
            </a:r>
            <a:endParaRPr lang="ru-RU" altLang="uk-UA" sz="3000" b="1" dirty="0">
              <a:solidFill>
                <a:schemeClr val="accent1"/>
              </a:solidFill>
              <a:latin typeface="Constantia" panose="02030602050306030303" pitchFamily="18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78066" y="1095230"/>
            <a:ext cx="2151808" cy="7642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i="1" dirty="0"/>
              <a:t> </a:t>
            </a:r>
            <a:r>
              <a:rPr lang="ru-RU" sz="2000" i="1" dirty="0"/>
              <a:t>Механическая </a:t>
            </a:r>
            <a:endParaRPr lang="ru-RU" sz="2000" i="1" dirty="0" smtClean="0"/>
          </a:p>
          <a:p>
            <a:pPr>
              <a:spcBef>
                <a:spcPts val="0"/>
              </a:spcBef>
              <a:buNone/>
            </a:pPr>
            <a:r>
              <a:rPr lang="ru-RU" sz="2000" i="1" dirty="0" smtClean="0"/>
              <a:t>обработка</a:t>
            </a:r>
            <a:endParaRPr lang="ru-RU" sz="2000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54826" y="4948578"/>
            <a:ext cx="2175048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00" i="1" dirty="0"/>
              <a:t>Отделка</a:t>
            </a:r>
          </a:p>
          <a:p>
            <a:pPr>
              <a:buNone/>
            </a:pPr>
            <a:r>
              <a:rPr lang="ru-RU" sz="2000" i="1" dirty="0"/>
              <a:t> изделия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299426" y="1191785"/>
            <a:ext cx="1" cy="5256064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83805" y="1393505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02065" y="5484552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008513" y="1179369"/>
            <a:ext cx="5568880" cy="55755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sz="1400" b="1" dirty="0" smtClean="0"/>
              <a:t>Пиление, сверление </a:t>
            </a:r>
            <a:r>
              <a:rPr lang="ru-RU" sz="1400" b="1" dirty="0"/>
              <a:t>или </a:t>
            </a:r>
            <a:r>
              <a:rPr lang="ru-RU" sz="1400" b="1" dirty="0" smtClean="0"/>
              <a:t>фрезерование </a:t>
            </a:r>
            <a:r>
              <a:rPr lang="ru-RU" sz="1400" b="1" dirty="0"/>
              <a:t>с помощью станков</a:t>
            </a:r>
            <a:endParaRPr lang="ru-RU" altLang="uk-UA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982635" y="4413666"/>
            <a:ext cx="9028587" cy="190408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uk-UA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</a:t>
            </a:r>
            <a:r>
              <a:rPr lang="ru-RU" sz="1400" b="1" dirty="0" smtClean="0"/>
              <a:t>Полировка</a:t>
            </a:r>
            <a:r>
              <a:rPr lang="ru-RU" sz="1400" b="1" dirty="0"/>
              <a:t>: </a:t>
            </a:r>
            <a:r>
              <a:rPr lang="ru-RU" sz="1400" dirty="0"/>
              <a:t>с помощью абразивных материалов, например, специальных паст убирают все </a:t>
            </a:r>
            <a:r>
              <a:rPr lang="ru-RU" sz="1400" dirty="0" smtClean="0"/>
              <a:t>царапины</a:t>
            </a:r>
          </a:p>
          <a:p>
            <a:pPr>
              <a:buNone/>
            </a:pPr>
            <a:r>
              <a:rPr lang="ru-RU" sz="1400" dirty="0" smtClean="0"/>
              <a:t>и </a:t>
            </a:r>
            <a:r>
              <a:rPr lang="ru-RU" sz="1400" dirty="0"/>
              <a:t>шероховатости, добиваясь зеркального блеска.</a:t>
            </a:r>
          </a:p>
          <a:p>
            <a:r>
              <a:rPr lang="ru-RU" sz="1400" dirty="0"/>
              <a:t> </a:t>
            </a:r>
            <a:r>
              <a:rPr lang="ru-RU" sz="1400" b="1" dirty="0" smtClean="0"/>
              <a:t>Окрашивание</a:t>
            </a:r>
            <a:r>
              <a:rPr lang="ru-RU" sz="1400" b="1" dirty="0"/>
              <a:t>:</a:t>
            </a:r>
            <a:r>
              <a:rPr lang="ru-RU" sz="1400" dirty="0"/>
              <a:t> нанесение красок и лаков для придания цвета и дополнительной защиты. Пластик </a:t>
            </a:r>
            <a:r>
              <a:rPr lang="ru-RU" sz="1400" dirty="0" smtClean="0"/>
              <a:t>часто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/>
              <a:t>покрывают специальными УФ-стойкими лаками, чтобы он не выцветал на солнце.</a:t>
            </a:r>
          </a:p>
          <a:p>
            <a:r>
              <a:rPr lang="ru-RU" sz="1400" dirty="0"/>
              <a:t> </a:t>
            </a:r>
            <a:r>
              <a:rPr lang="ru-RU" sz="1400" b="1" dirty="0" smtClean="0"/>
              <a:t>Тиснение </a:t>
            </a:r>
            <a:r>
              <a:rPr lang="ru-RU" sz="1400" b="1" dirty="0"/>
              <a:t>и гравировка: </a:t>
            </a:r>
            <a:r>
              <a:rPr lang="ru-RU" sz="1400" dirty="0"/>
              <a:t>создание объемного узора, логотипа или надписи на поверхности. Например,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узор </a:t>
            </a:r>
            <a:r>
              <a:rPr lang="ru-RU" sz="1400" dirty="0"/>
              <a:t>на пластиковом контейнере.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772257" y="1451489"/>
            <a:ext cx="236256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2744592" y="5455496"/>
            <a:ext cx="2873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72731" y="2336239"/>
            <a:ext cx="2138882" cy="7026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00" i="1" dirty="0"/>
              <a:t>Соединение</a:t>
            </a:r>
          </a:p>
          <a:p>
            <a:pPr>
              <a:buNone/>
            </a:pPr>
            <a:r>
              <a:rPr lang="ru-RU" sz="2000" i="1" dirty="0"/>
              <a:t>деталей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008513" y="1988726"/>
            <a:ext cx="9005171" cy="1878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i="1" dirty="0" smtClean="0"/>
              <a:t> </a:t>
            </a:r>
            <a:r>
              <a:rPr lang="ru-RU" sz="1400" b="1" i="1" dirty="0" smtClean="0"/>
              <a:t>Сварка </a:t>
            </a:r>
            <a:r>
              <a:rPr lang="ru-RU" sz="1400" b="1" i="1" dirty="0"/>
              <a:t>пластика</a:t>
            </a:r>
            <a:r>
              <a:rPr lang="ru-RU" sz="1400" i="1" dirty="0"/>
              <a:t>: </a:t>
            </a:r>
            <a:r>
              <a:rPr lang="ru-RU" sz="1400" dirty="0"/>
              <a:t>детали соединяют, нагревая их до температуры плавления. Пластик сплавляется</a:t>
            </a:r>
            <a:r>
              <a:rPr lang="ru-RU" sz="1400" dirty="0" smtClean="0"/>
              <a:t>,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/>
              <a:t>и шов становится очень прочным (как будто это был один кусок). Применяется для труб, баков.</a:t>
            </a:r>
          </a:p>
          <a:p>
            <a:r>
              <a:rPr lang="ru-RU" sz="1400" i="1" dirty="0" smtClean="0"/>
              <a:t> </a:t>
            </a:r>
            <a:r>
              <a:rPr lang="ru-RU" sz="1400" b="1" i="1" dirty="0" smtClean="0"/>
              <a:t>Склеивание</a:t>
            </a:r>
            <a:r>
              <a:rPr lang="ru-RU" sz="1400" b="1" dirty="0"/>
              <a:t> (адгезия): </a:t>
            </a:r>
            <a:r>
              <a:rPr lang="ru-RU" sz="1400" dirty="0"/>
              <a:t>для композитных материалов (например, карбона) склеивание — это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основной </a:t>
            </a:r>
            <a:r>
              <a:rPr lang="ru-RU" sz="1400" dirty="0"/>
              <a:t>способ. Используются специальные эпоксидные клеи, которые создают очень </a:t>
            </a:r>
            <a:r>
              <a:rPr lang="ru-RU" sz="1400" dirty="0" smtClean="0"/>
              <a:t>прочное</a:t>
            </a:r>
          </a:p>
          <a:p>
            <a:pPr>
              <a:buNone/>
            </a:pPr>
            <a:r>
              <a:rPr lang="ru-RU" sz="1400" dirty="0" smtClean="0"/>
              <a:t>соединение</a:t>
            </a:r>
            <a:r>
              <a:rPr lang="ru-RU" sz="1400" dirty="0"/>
              <a:t>, не нарушая структуру материала сверлением.</a:t>
            </a:r>
          </a:p>
          <a:p>
            <a:r>
              <a:rPr lang="ru-RU" sz="1400" dirty="0"/>
              <a:t> </a:t>
            </a:r>
            <a:r>
              <a:rPr lang="ru-RU" sz="1400" b="1" i="1" dirty="0" smtClean="0"/>
              <a:t>Соединение </a:t>
            </a:r>
            <a:r>
              <a:rPr lang="ru-RU" sz="1400" b="1" i="1" dirty="0"/>
              <a:t>с помощью шурупов, болтов</a:t>
            </a:r>
            <a:r>
              <a:rPr lang="ru-RU" sz="1400" i="1" dirty="0"/>
              <a:t>.</a:t>
            </a:r>
            <a:r>
              <a:rPr lang="ru-RU" sz="1400" dirty="0"/>
              <a:t> Крайне редко. 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02065" y="2599064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74" y="2593164"/>
            <a:ext cx="457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8" grpId="0" animBg="1"/>
      <p:bldP spid="7179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5"/>
          <a:stretch/>
        </p:blipFill>
        <p:spPr bwMode="auto">
          <a:xfrm>
            <a:off x="702430" y="189974"/>
            <a:ext cx="9370258" cy="666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73" y="249117"/>
            <a:ext cx="10061370" cy="932912"/>
          </a:xfrm>
        </p:spPr>
        <p:txBody>
          <a:bodyPr>
            <a:normAutofit fontScale="90000"/>
          </a:bodyPr>
          <a:lstStyle/>
          <a:p>
            <a:r>
              <a:rPr lang="ru-RU" sz="2000" b="1" i="1" dirty="0"/>
              <a:t>Композиты</a:t>
            </a:r>
            <a:r>
              <a:rPr lang="ru-RU" sz="2000" dirty="0"/>
              <a:t> — это не один материал, а смесь двух или более разных материалов, которые вместе работают лучше, чем поодиночке.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Самые </a:t>
            </a:r>
            <a:r>
              <a:rPr lang="ru-RU" sz="2000" b="1" dirty="0"/>
              <a:t>известные — это углепластик (карбон) и стеклопластик.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273" y="1378074"/>
            <a:ext cx="8068133" cy="3912383"/>
          </a:xfrm>
        </p:spPr>
        <p:txBody>
          <a:bodyPr/>
          <a:lstStyle/>
          <a:p>
            <a:pPr lvl="0"/>
            <a:r>
              <a:rPr lang="ru-RU" b="1" i="1" dirty="0"/>
              <a:t>Космос. </a:t>
            </a:r>
            <a:r>
              <a:rPr lang="ru-RU" dirty="0"/>
              <a:t>Для чего: основные несущие конструкции ракет, самолетов, крылья. Преимущество: углепластик в несколько раз легче стали, но при этом невероятно прочен. Он позволяет самолетам быть более эффективными и летать дальше.</a:t>
            </a:r>
          </a:p>
          <a:p>
            <a:pPr lvl="0"/>
            <a:r>
              <a:rPr lang="ru-RU" b="1" i="1" dirty="0"/>
              <a:t>Спорт. </a:t>
            </a:r>
            <a:r>
              <a:rPr lang="ru-RU" dirty="0"/>
              <a:t>Для чего: гоночные велосипеды, теннисные ракетки, лыжи, мачты для яхт. Преимущество: легкость и упругость.</a:t>
            </a:r>
          </a:p>
          <a:p>
            <a:pPr marL="0" indent="0">
              <a:buNone/>
            </a:pPr>
            <a:r>
              <a:rPr lang="ru-RU" dirty="0"/>
              <a:t>Углепластик позволяет сделать спортивный инвентарь легче и прочнее, что напрямую влияет на скорость и результат.</a:t>
            </a:r>
          </a:p>
          <a:p>
            <a:pPr lvl="0"/>
            <a:r>
              <a:rPr lang="ru-RU" b="1" i="1" dirty="0"/>
              <a:t>Энергетика</a:t>
            </a:r>
            <a:r>
              <a:rPr lang="ru-RU" dirty="0"/>
              <a:t>. Для чего: огромные лопасти ветряных электростанций. Преимущество: лопасти должны быть одновременно очень легкими (чтобы ветер мог их крутить) и очень прочными (чтобы не сломаться от шторма). Композиты справляются идеально.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5406" y="1182028"/>
            <a:ext cx="2328905" cy="150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56" y="2787162"/>
            <a:ext cx="2328905" cy="17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6376" r="14070" b="3992"/>
          <a:stretch/>
        </p:blipFill>
        <p:spPr bwMode="auto">
          <a:xfrm>
            <a:off x="8466245" y="4591493"/>
            <a:ext cx="2468447" cy="19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78" y="169985"/>
            <a:ext cx="7649308" cy="507023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Инновационные материалы: взгляд в будущее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057" y="1316527"/>
            <a:ext cx="7226951" cy="43017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Эти материалы работают на микро- и даже нано-уровне (невероятно маленьком), и они меняют свойства привычных вещей.</a:t>
            </a:r>
          </a:p>
          <a:p>
            <a:pPr lvl="0"/>
            <a:r>
              <a:rPr lang="ru-RU" b="1" i="1" dirty="0"/>
              <a:t>«Умные» ткани</a:t>
            </a:r>
            <a:r>
              <a:rPr lang="ru-RU" dirty="0"/>
              <a:t>. Для чего: одежда, которая сама регулирует температуру, или ткань, которая не впитывает воду и грязь. Применение: спортивная одежда, туристическое снаряжение.</a:t>
            </a:r>
          </a:p>
          <a:p>
            <a:pPr lvl="0"/>
            <a:r>
              <a:rPr lang="ru-RU" b="1" i="1" dirty="0" err="1"/>
              <a:t>Наноматериалы</a:t>
            </a:r>
            <a:r>
              <a:rPr lang="ru-RU" dirty="0"/>
              <a:t> (</a:t>
            </a:r>
            <a:r>
              <a:rPr lang="ru-RU" dirty="0" err="1"/>
              <a:t>графен</a:t>
            </a:r>
            <a:r>
              <a:rPr lang="ru-RU" dirty="0"/>
              <a:t>). Для чего: экраны, супертонкие батареи, электроника. Преимущество: </a:t>
            </a:r>
            <a:r>
              <a:rPr lang="ru-RU" dirty="0" err="1"/>
              <a:t>графен</a:t>
            </a:r>
            <a:r>
              <a:rPr lang="ru-RU" dirty="0"/>
              <a:t> — это один из самых тонких и прочных материалов в мире. Он может сделать электронику гибкой и в тысячу раз более быстрой.</a:t>
            </a:r>
          </a:p>
          <a:p>
            <a:r>
              <a:rPr lang="ru-RU" b="1" i="1" dirty="0"/>
              <a:t>Пенопласты и изоляционные материалы. </a:t>
            </a:r>
            <a:r>
              <a:rPr lang="ru-RU" dirty="0"/>
              <a:t>Для чего: утепление домов и труб. Преимущество: они содержат много воздуха, который отлично задерживает тепло. Это экономит нашу энергию и делает дома </a:t>
            </a:r>
            <a:r>
              <a:rPr lang="ru-RU" dirty="0" smtClean="0"/>
              <a:t>уютнее.</a:t>
            </a:r>
            <a:endParaRPr lang="ru-RU" dirty="0"/>
          </a:p>
        </p:txBody>
      </p:sp>
      <p:pic>
        <p:nvPicPr>
          <p:cNvPr id="2050" name="Picture 2" descr="https://avatars.dzeninfra.ru/get-zen_doc/271828/pub_698db660102f2d0f5c3541ec_698db6684c68660eda462f9e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63" y="183376"/>
            <a:ext cx="3677878" cy="21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1"/>
          <a:stretch/>
        </p:blipFill>
        <p:spPr bwMode="auto">
          <a:xfrm>
            <a:off x="10119296" y="2415321"/>
            <a:ext cx="1954455" cy="40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14461" r="53696" b="18923"/>
          <a:stretch/>
        </p:blipFill>
        <p:spPr bwMode="auto">
          <a:xfrm>
            <a:off x="7535008" y="2529864"/>
            <a:ext cx="2373110" cy="27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09" y="5383374"/>
            <a:ext cx="2667977" cy="13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288" y="880696"/>
            <a:ext cx="4685974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Профориентационная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минутка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72" y="2927837"/>
            <a:ext cx="11596728" cy="3833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Инженер-технолог </a:t>
            </a:r>
            <a:r>
              <a:rPr lang="ru-RU" b="1" dirty="0"/>
              <a:t>по производству изделий из пластмасс, </a:t>
            </a:r>
            <a:r>
              <a:rPr lang="ru-RU" dirty="0"/>
              <a:t>который занимается разработкой, внедрением и контролем технологических процессов переработки пластмасс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 Некоторые обязанности:</a:t>
            </a:r>
          </a:p>
          <a:p>
            <a:pPr lvl="0"/>
            <a:r>
              <a:rPr lang="ru-RU" dirty="0" smtClean="0"/>
              <a:t>разработка </a:t>
            </a:r>
            <a:r>
              <a:rPr lang="ru-RU" dirty="0"/>
              <a:t>специальных смесей и композиций для производства конечных изделий;</a:t>
            </a:r>
          </a:p>
          <a:p>
            <a:r>
              <a:rPr lang="ru-RU" dirty="0"/>
              <a:t>контроль качества производства</a:t>
            </a:r>
            <a:r>
              <a:rPr lang="ru-RU" dirty="0" smtClean="0"/>
              <a:t>;</a:t>
            </a:r>
            <a:r>
              <a:rPr lang="ru-RU" dirty="0"/>
              <a:t> визуализация и физико-механическая проверка готовых пластиковых изделий на наличие дефектов;</a:t>
            </a:r>
          </a:p>
          <a:p>
            <a:pPr lvl="0"/>
            <a:r>
              <a:rPr lang="ru-RU" dirty="0" smtClean="0"/>
              <a:t>анализ </a:t>
            </a:r>
            <a:r>
              <a:rPr lang="ru-RU" dirty="0"/>
              <a:t>производственных процессов и их </a:t>
            </a:r>
            <a:r>
              <a:rPr lang="ru-RU" dirty="0" smtClean="0"/>
              <a:t>оптимизация, </a:t>
            </a:r>
            <a:r>
              <a:rPr lang="ru-RU" dirty="0"/>
              <a:t>умение выявлять и устранять технологические проблемы.</a:t>
            </a:r>
          </a:p>
          <a:p>
            <a:r>
              <a:rPr lang="ru-RU" dirty="0" smtClean="0"/>
              <a:t>ремонт </a:t>
            </a:r>
            <a:r>
              <a:rPr lang="ru-RU" dirty="0"/>
              <a:t>и обслуживание оборудования, основы диагностики и устранения неисправностей производственных станков;</a:t>
            </a:r>
          </a:p>
          <a:p>
            <a:pPr lvl="0"/>
            <a:r>
              <a:rPr lang="ru-RU" dirty="0" smtClean="0"/>
              <a:t>внедрение </a:t>
            </a:r>
            <a:r>
              <a:rPr lang="ru-RU" dirty="0"/>
              <a:t>новых технологий для улучшения производственного процесса;</a:t>
            </a:r>
          </a:p>
          <a:p>
            <a:pPr lvl="0"/>
            <a:r>
              <a:rPr lang="ru-RU" dirty="0"/>
              <a:t>расчёты технологических параметров, настройка оборудования и решение проблем, возникающих при переработке пластмасс;</a:t>
            </a:r>
          </a:p>
          <a:p>
            <a:pPr lvl="0"/>
            <a:r>
              <a:rPr lang="ru-RU" dirty="0"/>
              <a:t>разработка методов и технологий утилизации и переработки отходов пластмассы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Требования: </a:t>
            </a:r>
            <a:r>
              <a:rPr lang="ru-RU" b="1" dirty="0" smtClean="0"/>
              <a:t>высшее </a:t>
            </a:r>
            <a:r>
              <a:rPr lang="ru-RU" b="1" dirty="0"/>
              <a:t>техническое образование </a:t>
            </a:r>
            <a:r>
              <a:rPr lang="ru-RU" dirty="0"/>
              <a:t>в области химической технологии, полимеров или аналогичной специальности. 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1531"/>
            <a:ext cx="3700887" cy="26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1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61135" y="164416"/>
            <a:ext cx="9445573" cy="8013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b="1" dirty="0"/>
              <a:t>Способы переработки пластиковых отходов</a:t>
            </a:r>
            <a:endParaRPr lang="ru-RU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78066" y="1095230"/>
            <a:ext cx="2151808" cy="7642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None/>
            </a:pPr>
            <a:r>
              <a:rPr lang="ru-RU" sz="2000" b="1" dirty="0" smtClean="0">
                <a:latin typeface="Constantia" panose="02030602050306030303" pitchFamily="18" charset="0"/>
              </a:rPr>
              <a:t>Физическая</a:t>
            </a:r>
          </a:p>
          <a:p>
            <a:pPr algn="just">
              <a:buNone/>
            </a:pPr>
            <a:r>
              <a:rPr lang="ru-RU" sz="2000" b="1" dirty="0" smtClean="0">
                <a:latin typeface="Constantia" panose="02030602050306030303" pitchFamily="18" charset="0"/>
              </a:rPr>
              <a:t> </a:t>
            </a:r>
            <a:r>
              <a:rPr lang="ru-RU" sz="2000" b="1" dirty="0">
                <a:latin typeface="Constantia" panose="02030602050306030303" pitchFamily="18" charset="0"/>
              </a:rPr>
              <a:t>переработка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47429" y="3886757"/>
            <a:ext cx="2175048" cy="6687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00" b="1" dirty="0"/>
              <a:t>Пиролиз</a:t>
            </a:r>
            <a:endParaRPr lang="ru-RU" sz="2000" i="1" dirty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299426" y="1191785"/>
            <a:ext cx="1" cy="5256064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83805" y="1393505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43833" y="4351233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008513" y="1064218"/>
            <a:ext cx="8746713" cy="123571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342900">
              <a:spcBef>
                <a:spcPts val="0"/>
              </a:spcBef>
              <a:buAutoNum type="arabicPeriod"/>
            </a:pPr>
            <a:r>
              <a:rPr lang="ru-RU" sz="1600" dirty="0" smtClean="0"/>
              <a:t>Отходы сортируются </a:t>
            </a:r>
            <a:r>
              <a:rPr lang="ru-RU" sz="1600" dirty="0"/>
              <a:t>по типу, состоянию и степени загрязнения</a:t>
            </a:r>
            <a:r>
              <a:rPr lang="ru-RU" sz="1600" dirty="0" smtClean="0"/>
              <a:t>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600" dirty="0"/>
              <a:t> </a:t>
            </a:r>
            <a:r>
              <a:rPr lang="ru-RU" sz="1600" dirty="0" smtClean="0"/>
              <a:t>Предварительное дробление. Полученная масса сортируется, промывается, сушится.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600" dirty="0" smtClean="0"/>
              <a:t>Масса плавится. </a:t>
            </a:r>
            <a:r>
              <a:rPr lang="ru-RU" sz="1600" dirty="0"/>
              <a:t>Расплав пластика называется </a:t>
            </a:r>
            <a:r>
              <a:rPr lang="ru-RU" sz="1600" dirty="0" err="1"/>
              <a:t>рециклатом</a:t>
            </a:r>
            <a:r>
              <a:rPr lang="ru-RU" sz="1600" dirty="0" smtClean="0"/>
              <a:t>.</a:t>
            </a:r>
          </a:p>
          <a:p>
            <a:pPr indent="-342900">
              <a:spcBef>
                <a:spcPts val="0"/>
              </a:spcBef>
              <a:buAutoNum type="arabicPeriod"/>
            </a:pPr>
            <a:r>
              <a:rPr lang="ru-RU" sz="1600" dirty="0" smtClean="0"/>
              <a:t>Формирование гранул.</a:t>
            </a:r>
            <a:endParaRPr lang="ru-RU" sz="1600" dirty="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102142" y="3891552"/>
            <a:ext cx="9028587" cy="11894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1600" dirty="0" smtClean="0"/>
              <a:t>Это </a:t>
            </a:r>
            <a:r>
              <a:rPr lang="ru-RU" sz="1600" dirty="0"/>
              <a:t>один из самых </a:t>
            </a:r>
            <a:r>
              <a:rPr lang="ru-RU" sz="1600" dirty="0" err="1"/>
              <a:t>экологичных</a:t>
            </a:r>
            <a:r>
              <a:rPr lang="ru-RU" sz="1600" dirty="0"/>
              <a:t> и дорогостоящих способов переработки пластика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Отходы </a:t>
            </a:r>
            <a:r>
              <a:rPr lang="ru-RU" sz="1600" dirty="0"/>
              <a:t>разлагаются в бескислородной среде, и большая часть вредных веществ</a:t>
            </a:r>
            <a:r>
              <a:rPr lang="ru-RU" sz="1600" dirty="0" smtClean="0"/>
              <a:t>,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/>
              <a:t>содержащихся в пластике, разрушается.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772257" y="1451489"/>
            <a:ext cx="236256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2814805" y="4258291"/>
            <a:ext cx="2873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72731" y="2336239"/>
            <a:ext cx="2138882" cy="7026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00" b="1" dirty="0">
                <a:latin typeface="Constantia" panose="02030602050306030303" pitchFamily="18" charset="0"/>
              </a:rPr>
              <a:t>Химическая </a:t>
            </a:r>
          </a:p>
          <a:p>
            <a:pPr>
              <a:buNone/>
            </a:pPr>
            <a:r>
              <a:rPr lang="ru-RU" sz="2000" b="1" dirty="0">
                <a:latin typeface="Constantia" panose="02030602050306030303" pitchFamily="18" charset="0"/>
              </a:rPr>
              <a:t>переработка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008513" y="2358475"/>
            <a:ext cx="9005171" cy="146134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1600" dirty="0" smtClean="0"/>
              <a:t>Химическим </a:t>
            </a:r>
            <a:r>
              <a:rPr lang="ru-RU" sz="1600" dirty="0" err="1" smtClean="0"/>
              <a:t>рециклингом</a:t>
            </a:r>
            <a:r>
              <a:rPr lang="ru-RU" sz="1600" dirty="0" smtClean="0"/>
              <a:t> перерабатывают загрязнённый пластик.</a:t>
            </a:r>
          </a:p>
          <a:p>
            <a:pPr>
              <a:buNone/>
            </a:pPr>
            <a:r>
              <a:rPr lang="ru-RU" sz="1600" b="1" dirty="0" smtClean="0"/>
              <a:t>P2P </a:t>
            </a:r>
            <a:r>
              <a:rPr lang="ru-RU" sz="1600" b="1" dirty="0"/>
              <a:t>(пластик в пластик). </a:t>
            </a:r>
            <a:r>
              <a:rPr lang="ru-RU" sz="1600" dirty="0"/>
              <a:t>В итоге такой переработки из отходов получают готовые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полимеры.  </a:t>
            </a:r>
            <a:r>
              <a:rPr lang="ru-RU" sz="1600" dirty="0"/>
              <a:t>В дальнейшем это вторсырье используется для создания нового продукта.</a:t>
            </a:r>
          </a:p>
          <a:p>
            <a:pPr>
              <a:buNone/>
            </a:pPr>
            <a:r>
              <a:rPr lang="ru-RU" sz="1600" b="1" dirty="0"/>
              <a:t>P2F (пластик в сырье). </a:t>
            </a:r>
            <a:r>
              <a:rPr lang="ru-RU" sz="1600" dirty="0"/>
              <a:t>В итоге этого способа переработки из отходов </a:t>
            </a:r>
            <a:r>
              <a:rPr lang="ru-RU" sz="1600" dirty="0" smtClean="0"/>
              <a:t>получают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/>
              <a:t>нефтехимические продукты.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02065" y="2599064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74" y="2593164"/>
            <a:ext cx="457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88351" y="5490361"/>
            <a:ext cx="2175048" cy="6687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00" b="1" dirty="0"/>
              <a:t>Газификация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99426" y="5785678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813217" y="5824745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102142" y="5490361"/>
            <a:ext cx="9028587" cy="82370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1600" dirty="0"/>
              <a:t>Отходы не сортируются</a:t>
            </a:r>
            <a:r>
              <a:rPr lang="ru-RU" sz="1600" dirty="0" smtClean="0"/>
              <a:t>. Из них получается </a:t>
            </a:r>
            <a:r>
              <a:rPr lang="ru-RU" sz="1600" dirty="0"/>
              <a:t>пепел и синтетический газ, которым </a:t>
            </a:r>
            <a:r>
              <a:rPr lang="ru-RU" sz="1600" dirty="0" smtClean="0"/>
              <a:t>находят</a:t>
            </a:r>
          </a:p>
          <a:p>
            <a:pPr>
              <a:buNone/>
            </a:pPr>
            <a:r>
              <a:rPr lang="ru-RU" sz="1600" dirty="0" smtClean="0"/>
              <a:t>дальнейшее </a:t>
            </a:r>
            <a:r>
              <a:rPr lang="ru-RU" sz="1600" dirty="0"/>
              <a:t>применение. </a:t>
            </a:r>
          </a:p>
        </p:txBody>
      </p:sp>
    </p:spTree>
    <p:extLst>
      <p:ext uri="{BB962C8B-B14F-4D97-AF65-F5344CB8AC3E}">
        <p14:creationId xmlns:p14="http://schemas.microsoft.com/office/powerpoint/2010/main" val="22547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8" grpId="0" animBg="1"/>
      <p:bldP spid="7179" grpId="0" animBg="1"/>
      <p:bldP spid="16" grpId="0" animBg="1"/>
      <p:bldP spid="17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452" y="291169"/>
            <a:ext cx="8596668" cy="5924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Как </a:t>
            </a:r>
            <a:r>
              <a:rPr lang="ru-RU" sz="2000" b="1" dirty="0"/>
              <a:t>мы можем повлиять на процесс массового использования пластика?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452" y="1354990"/>
            <a:ext cx="3337099" cy="3301851"/>
          </a:xfrm>
        </p:spPr>
        <p:txBody>
          <a:bodyPr/>
          <a:lstStyle/>
          <a:p>
            <a:r>
              <a:rPr lang="ru-RU" sz="1800" dirty="0"/>
              <a:t> </a:t>
            </a:r>
            <a:r>
              <a:rPr lang="ru-RU" sz="1800" b="1" i="1" dirty="0">
                <a:solidFill>
                  <a:schemeClr val="accent2"/>
                </a:solidFill>
              </a:rPr>
              <a:t>Решение I: </a:t>
            </a:r>
            <a:endParaRPr lang="ru-RU" sz="1800" b="1" i="1" dirty="0" smtClean="0">
              <a:solidFill>
                <a:schemeClr val="accent2"/>
              </a:solidFill>
            </a:endParaRPr>
          </a:p>
          <a:p>
            <a:r>
              <a:rPr lang="ru-RU" sz="1800" i="1" dirty="0" smtClean="0"/>
              <a:t>зеленое производство - </a:t>
            </a:r>
            <a:r>
              <a:rPr lang="ru-RU" sz="1800" dirty="0" smtClean="0"/>
              <a:t>это </a:t>
            </a:r>
            <a:r>
              <a:rPr lang="ru-RU" sz="1800" dirty="0"/>
              <a:t>процесс, направленный на создание экологически чистых материалов, которые разлагаются в природе и не наносят вреда окружающей среде</a:t>
            </a:r>
            <a:r>
              <a:rPr lang="ru-RU" sz="1800" dirty="0" smtClean="0"/>
              <a:t>. В пластиковую массу добавляют растительное сырье, отходы пищевого и лесопильного производства </a:t>
            </a:r>
            <a:endParaRPr lang="ru-RU" sz="1800" dirty="0"/>
          </a:p>
        </p:txBody>
      </p:sp>
      <p:pic>
        <p:nvPicPr>
          <p:cNvPr id="2052" name="Picture 4" descr="Picture backgrou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75" y="1126278"/>
            <a:ext cx="6522449" cy="52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068" y="361736"/>
            <a:ext cx="584228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2"/>
                </a:solidFill>
              </a:rPr>
              <a:t>Решение II: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Вторичное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пластика: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пластиковая крошка используется для производства синтетических ниток, ковровой пряжи, утеплителя для одежды, упаковки для моющих и технических жидкостей, инвентаря для уборки и пр.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8" y="2248211"/>
            <a:ext cx="5434521" cy="40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03" y="477624"/>
            <a:ext cx="4614388" cy="487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5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7625" y="1660970"/>
            <a:ext cx="5818375" cy="23642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С марта 2022 года в Иркутске действует </a:t>
            </a:r>
            <a:r>
              <a:rPr lang="ru-RU" dirty="0" err="1"/>
              <a:t>Экоцентр</a:t>
            </a:r>
            <a:r>
              <a:rPr lang="ru-RU" dirty="0"/>
              <a:t> «ФАБРИКА ОСОЗНАННОЙ ЖИЗНИ» –  «</a:t>
            </a:r>
            <a:r>
              <a:rPr lang="ru-RU" dirty="0" smtClean="0"/>
              <a:t>РЕ.ФАБРИКА+ЭКОИГУ», которая вдохновляет </a:t>
            </a:r>
            <a:r>
              <a:rPr lang="ru-RU" dirty="0"/>
              <a:t>людей на осознанное потребление, улучшая их жизнь и качество окружающей среды по средствам концепции «Ноль отходов». 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Это </a:t>
            </a:r>
            <a:r>
              <a:rPr lang="ru-RU" dirty="0"/>
              <a:t>уникальное пространство, где принимают более 70 видов вторсырья, проводят </a:t>
            </a:r>
            <a:r>
              <a:rPr lang="ru-RU" dirty="0" err="1"/>
              <a:t>экоколлекции</a:t>
            </a:r>
            <a:r>
              <a:rPr lang="ru-RU" dirty="0"/>
              <a:t>, мастер-классы и даже кинопоказы на видеокассетах. На фабрике реализуется 5 направлений: сокращай, используй повторно, разделяй, </a:t>
            </a:r>
            <a:r>
              <a:rPr lang="ru-RU" dirty="0" smtClean="0"/>
              <a:t>реализуй в </a:t>
            </a:r>
            <a:r>
              <a:rPr lang="ru-RU" dirty="0"/>
              <a:t>Иркутске.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Сайт  </a:t>
            </a:r>
            <a:r>
              <a:rPr lang="ru-RU" i="1" dirty="0">
                <a:hlinkClick r:id="rId2"/>
              </a:rPr>
              <a:t>https://</a:t>
            </a:r>
            <a:r>
              <a:rPr lang="ru-RU" i="1" dirty="0" smtClean="0">
                <a:hlinkClick r:id="rId2"/>
              </a:rPr>
              <a:t>рефабрика.рф/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Видеоролик </a:t>
            </a:r>
            <a:r>
              <a:rPr lang="en-US" i="1" dirty="0" smtClean="0"/>
              <a:t>https</a:t>
            </a:r>
            <a:r>
              <a:rPr lang="en-US" i="1" dirty="0"/>
              <a:t>://rutube.ru/video/db4d8caf1cff60cbcac867c39fc576d4/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7009" y="4994120"/>
            <a:ext cx="9464513" cy="16234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ПОКА НЕ ПРИНЯТ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и дополнений в Федеральный закон "Об охране озера Байкал": «В центральной экологической зоне и буферной экологической зоне Байкальской природной территории запрещается розничная продажа, а также безвозмездная передача юридическими лицами и индивидуальными предпринимателями, осуществляющими розничную торговлю, пакетов, сумок, мешков одноразового применения из полимерных и комбинированных (с использованием полимерных материалов) материалов, а также посуды, столовых приборов и иных видов товаров одноразового применения из различных видов пластмассовых материалов в соответствии с перечнем таких товаров, утверждаемым уполномоченным федеральным органом исполнительной власти». </a:t>
            </a:r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3" y="367569"/>
            <a:ext cx="3051961" cy="10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61" y="259731"/>
            <a:ext cx="4486920" cy="29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5068" y="3239794"/>
            <a:ext cx="5542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В 2022 году сообщалось, что в магазинах торговой сети «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Слата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» в Иркутске был установлен </a:t>
            </a:r>
            <a:r>
              <a:rPr lang="ru-RU" b="1" dirty="0" err="1">
                <a:solidFill>
                  <a:srgbClr val="333333"/>
                </a:solidFill>
                <a:latin typeface="YS Text"/>
              </a:rPr>
              <a:t>фандомат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 для сбора пластиковых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бутылок , контейнеры для сбора пластиковых крышек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dirty="0">
                <a:latin typeface="YS Text"/>
                <a:hlinkClick r:id="rId5"/>
              </a:rPr>
              <a:t/>
            </a:r>
            <a:br>
              <a:rPr lang="ru-RU" dirty="0">
                <a:latin typeface="YS Text"/>
                <a:hlinkClick r:id="rId5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15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22" y="344365"/>
            <a:ext cx="3261620" cy="301278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Инсталляция «Рыба» </a:t>
            </a:r>
            <a:br>
              <a:rPr lang="ru-RU" sz="3200" dirty="0" smtClean="0"/>
            </a:br>
            <a:r>
              <a:rPr lang="ru-RU" sz="3200" dirty="0" smtClean="0"/>
              <a:t>в стиле </a:t>
            </a:r>
            <a:br>
              <a:rPr lang="ru-RU" sz="3200" dirty="0" smtClean="0"/>
            </a:br>
            <a:r>
              <a:rPr lang="ru-RU" sz="3200" dirty="0" err="1" smtClean="0"/>
              <a:t>трэш</a:t>
            </a:r>
            <a:r>
              <a:rPr lang="ru-RU" sz="3200" dirty="0" smtClean="0"/>
              <a:t>-арта (мусорное искусство)</a:t>
            </a:r>
            <a:endParaRPr lang="ru-RU" sz="3200" dirty="0"/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7663" b="20936"/>
          <a:stretch/>
        </p:blipFill>
        <p:spPr bwMode="auto">
          <a:xfrm>
            <a:off x="3997234" y="0"/>
            <a:ext cx="7697193" cy="46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8"/>
          <a:stretch/>
        </p:blipFill>
        <p:spPr bwMode="auto">
          <a:xfrm>
            <a:off x="1004079" y="3946025"/>
            <a:ext cx="3803052" cy="27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89159" y="4650754"/>
            <a:ext cx="5212932" cy="11752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Игрушка «Робот», технология 3</a:t>
            </a:r>
            <a:r>
              <a:rPr lang="en-US" dirty="0" smtClean="0"/>
              <a:t>D</a:t>
            </a:r>
            <a:r>
              <a:rPr lang="ru-RU" dirty="0" smtClean="0"/>
              <a:t> ручка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4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1666" y="37502"/>
            <a:ext cx="662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Свойства пластмассы и изделий из неё</a:t>
            </a:r>
            <a:endParaRPr lang="ru-RU" sz="2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8521" y="2080443"/>
            <a:ext cx="35124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Задание. </a:t>
            </a:r>
            <a:endParaRPr lang="ru-RU" sz="2000" b="1" dirty="0" smtClean="0"/>
          </a:p>
          <a:p>
            <a:r>
              <a:rPr lang="ru-RU" sz="1600" b="1" i="1" dirty="0" smtClean="0"/>
              <a:t>Ориентируясь </a:t>
            </a:r>
            <a:r>
              <a:rPr lang="ru-RU" sz="1600" b="1" i="1" dirty="0"/>
              <a:t>на полученные знания и личный опыт заполните таблицу. </a:t>
            </a:r>
            <a:endParaRPr lang="ru-RU" sz="1600" b="1" i="1" dirty="0" smtClean="0"/>
          </a:p>
          <a:p>
            <a:r>
              <a:rPr lang="ru-RU" sz="1600" b="1" i="1" dirty="0" smtClean="0"/>
              <a:t>Распределите </a:t>
            </a:r>
            <a:r>
              <a:rPr lang="ru-RU" sz="1600" b="1" i="1" dirty="0"/>
              <a:t>свойства пластика по </a:t>
            </a:r>
            <a:r>
              <a:rPr lang="ru-RU" sz="1600" b="1" i="1" dirty="0" smtClean="0"/>
              <a:t>столбцам.</a:t>
            </a:r>
          </a:p>
          <a:p>
            <a:endParaRPr lang="ru-RU" sz="1600" b="1" i="1" dirty="0"/>
          </a:p>
          <a:p>
            <a:r>
              <a:rPr lang="ru-RU" sz="1600" b="1" i="1" dirty="0" smtClean="0"/>
              <a:t>Команда 1: заполняет «</a:t>
            </a:r>
            <a:r>
              <a:rPr lang="ru-RU" sz="1600" b="1" i="1" dirty="0"/>
              <a:t>Плюсы» </a:t>
            </a:r>
            <a:r>
              <a:rPr lang="ru-RU" sz="1600" b="1" i="1" dirty="0" smtClean="0"/>
              <a:t>Команда 2: заполняет </a:t>
            </a:r>
            <a:r>
              <a:rPr lang="ru-RU" sz="1600" b="1" i="1" dirty="0"/>
              <a:t>«Минусы</a:t>
            </a:r>
            <a:r>
              <a:rPr lang="ru-RU" sz="1600" b="1" i="1" dirty="0" smtClean="0"/>
              <a:t>»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901" t="17929" r="30344" b="25068"/>
          <a:stretch/>
        </p:blipFill>
        <p:spPr>
          <a:xfrm>
            <a:off x="4242063" y="688158"/>
            <a:ext cx="5750349" cy="59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52" y="1859663"/>
            <a:ext cx="10248332" cy="266520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/>
              <a:t>Главный вывод:</a:t>
            </a:r>
            <a:endParaRPr lang="ru-RU" sz="9600" dirty="0"/>
          </a:p>
          <a:p>
            <a:r>
              <a:rPr lang="ru-RU" sz="9600" dirty="0"/>
              <a:t>Влияние современных материалов на среду зависит от двух вещей:</a:t>
            </a:r>
          </a:p>
          <a:p>
            <a:r>
              <a:rPr lang="ru-RU" sz="9600" dirty="0"/>
              <a:t>1. От ученых: они должны придумывать экологически чистые технологии.</a:t>
            </a:r>
          </a:p>
          <a:p>
            <a:r>
              <a:rPr lang="ru-RU" sz="9600" dirty="0"/>
              <a:t>2. От нас с вами: мы должны сознательно выбирать переработку и использовать вещи дольше.</a:t>
            </a:r>
          </a:p>
          <a:p>
            <a:r>
              <a:rPr lang="ru-RU" sz="9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92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9" y="194822"/>
            <a:ext cx="10422256" cy="13700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Практическая часть.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Проект </a:t>
            </a:r>
            <a:r>
              <a:rPr lang="ru-RU" sz="2800" b="1" dirty="0"/>
              <a:t>«Вторая жизнь» пластиковых предметов. Органайзер из пластиковых флаконов»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688" y="1682685"/>
            <a:ext cx="9891702" cy="13103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/>
              <a:t>Цель: </a:t>
            </a:r>
            <a:r>
              <a:rPr lang="ru-RU" sz="1600" dirty="0"/>
              <a:t>дать «вторую жизнь» пластиковым предметам, сделав оригинальную, полезную, дешёвую вещь для домашнего интерьера или подарка </a:t>
            </a:r>
          </a:p>
          <a:p>
            <a:pPr marL="0" indent="0">
              <a:buNone/>
            </a:pPr>
            <a:r>
              <a:rPr lang="ru-RU" b="1" dirty="0"/>
              <a:t>Объект </a:t>
            </a:r>
            <a:r>
              <a:rPr lang="ru-RU" b="1" dirty="0" smtClean="0"/>
              <a:t>исследования и творчества:</a:t>
            </a:r>
            <a:r>
              <a:rPr lang="ru-RU" dirty="0" smtClean="0"/>
              <a:t> </a:t>
            </a:r>
            <a:r>
              <a:rPr lang="ru-RU" dirty="0"/>
              <a:t>бросовый материал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688" y="3110845"/>
            <a:ext cx="9973557" cy="3610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План: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Провести социологический опрос среди учеников с 6 по 10 класс и учителей об использовании пластика и его утилизации.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Изучить ассортимент  магазинов и </a:t>
            </a:r>
            <a:r>
              <a:rPr lang="ru-RU" sz="1600" dirty="0" err="1"/>
              <a:t>маркетплэйсов</a:t>
            </a:r>
            <a:r>
              <a:rPr lang="ru-RU" sz="1600" dirty="0"/>
              <a:t>, в которых продают предметы украшения дома.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Собрать информацию и ознакомиться  с технологий изготовления вещей из пластика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Подобрать инструменты, материалы и приспособления для выполнения работы.</a:t>
            </a:r>
          </a:p>
          <a:p>
            <a:pPr lvl="0">
              <a:spcBef>
                <a:spcPts val="0"/>
              </a:spcBef>
            </a:pPr>
            <a:r>
              <a:rPr lang="ru-RU" sz="1600" dirty="0"/>
              <a:t>Изготовить изделие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5745" y="284780"/>
            <a:ext cx="1633822" cy="676754"/>
          </a:xfrm>
        </p:spPr>
        <p:txBody>
          <a:bodyPr>
            <a:normAutofit/>
          </a:bodyPr>
          <a:lstStyle/>
          <a:p>
            <a:r>
              <a:rPr lang="ru-RU" dirty="0" smtClean="0"/>
              <a:t>Идеи</a:t>
            </a:r>
            <a:endParaRPr lang="ru-RU" dirty="0"/>
          </a:p>
        </p:txBody>
      </p:sp>
      <p:pic>
        <p:nvPicPr>
          <p:cNvPr id="4112" name="Picture 16" descr="Picture background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 bwMode="auto">
          <a:xfrm>
            <a:off x="504649" y="1449960"/>
            <a:ext cx="3305175" cy="28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Picture backgrou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96" y="284780"/>
            <a:ext cx="4340850" cy="32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8" name="Picture 2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204" y="1165512"/>
            <a:ext cx="2862530" cy="43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4" y="4491401"/>
            <a:ext cx="4240844" cy="25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50" y="3615759"/>
            <a:ext cx="3019702" cy="30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58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43" y="609600"/>
            <a:ext cx="9860437" cy="6689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Методика оценивания изделия «Знак качества»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668545"/>
            <a:ext cx="4185623" cy="6787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/>
              <a:t>Оценивание проводится в паре</a:t>
            </a:r>
            <a:r>
              <a:rPr lang="ru-RU" sz="16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 </a:t>
            </a:r>
            <a:r>
              <a:rPr lang="ru-RU" sz="1600" dirty="0"/>
              <a:t>учащиеся оценивают друг друга</a:t>
            </a:r>
            <a:r>
              <a:rPr lang="ru-RU" sz="1600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697533" cy="35692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Показатели</a:t>
            </a:r>
            <a:endParaRPr lang="ru-RU" dirty="0"/>
          </a:p>
          <a:p>
            <a:r>
              <a:rPr lang="ru-RU" dirty="0"/>
              <a:t>1. Соответствие назначению (удобство использования).</a:t>
            </a:r>
          </a:p>
          <a:p>
            <a:r>
              <a:rPr lang="ru-RU" dirty="0"/>
              <a:t>2. Качество изготовления (прочность, крепление, аккуратность).</a:t>
            </a:r>
          </a:p>
          <a:p>
            <a:r>
              <a:rPr lang="ru-RU" dirty="0"/>
              <a:t>3. Эстетичный вид (сочетание цветов, оформление).</a:t>
            </a:r>
          </a:p>
          <a:p>
            <a:r>
              <a:rPr lang="ru-RU" dirty="0"/>
              <a:t>4. Экономичность (соответствие времени на изготовление, стоимость материалов полученному результату).</a:t>
            </a:r>
          </a:p>
          <a:p>
            <a:r>
              <a:rPr lang="ru-RU" dirty="0"/>
              <a:t>5. Экологические критерии (загрязнение окружающей среды при изготовлении, дальнейшем употреблении).</a:t>
            </a:r>
          </a:p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00864468"/>
              </p:ext>
            </p:extLst>
          </p:nvPr>
        </p:nvGraphicFramePr>
        <p:xfrm>
          <a:off x="5474437" y="1930399"/>
          <a:ext cx="4763072" cy="368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  <a:endParaRPr lang="ru-RU" dirty="0"/>
          </a:p>
        </p:txBody>
      </p:sp>
      <p:pic>
        <p:nvPicPr>
          <p:cNvPr id="6146" name="Picture 2" descr="https://fs.znanio.ru/d5af0e/5c/c1/ec548c60490d4d3e5c58a73a50be0768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" b="2955"/>
          <a:stretch/>
        </p:blipFill>
        <p:spPr bwMode="auto">
          <a:xfrm>
            <a:off x="5312828" y="0"/>
            <a:ext cx="6606482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532" y="1689248"/>
            <a:ext cx="4040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помощью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«Памятки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пластиковым изделиям»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Ссылка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пластика в вашем доме (посуда, техника, мебель и пр.) и указать маркировку и какое свойство пластмассы для этого изделия является решающим (например, чайник – термостойкость ручки, пластиковый стакан – красивый и необычный и пр.).</a:t>
            </a:r>
          </a:p>
        </p:txBody>
      </p:sp>
    </p:spTree>
    <p:extLst>
      <p:ext uri="{BB962C8B-B14F-4D97-AF65-F5344CB8AC3E}">
        <p14:creationId xmlns:p14="http://schemas.microsoft.com/office/powerpoint/2010/main" val="34592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367" y="489857"/>
            <a:ext cx="7766936" cy="1077686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757" y="2351315"/>
            <a:ext cx="8441246" cy="279641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       </a:t>
            </a:r>
            <a:r>
              <a:rPr lang="ru-RU" sz="2800" dirty="0"/>
              <a:t>Формирование представлений о пластмассах, её видах, свойствах, способах получения и переработки, методах обработки для создания изделий.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771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/>
          <p:cNvPicPr>
            <a:picLocks noChangeAspect="1"/>
          </p:cNvPicPr>
          <p:nvPr/>
        </p:nvPicPr>
        <p:blipFill rotWithShape="1">
          <a:blip r:embed="rId2"/>
          <a:srcRect l="23129" t="21151" r="20771" b="14603"/>
          <a:stretch/>
        </p:blipFill>
        <p:spPr>
          <a:xfrm>
            <a:off x="519615" y="527538"/>
            <a:ext cx="9008028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276" y="181089"/>
            <a:ext cx="8596668" cy="5399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Пластмасса. Виды и свойства пластмасс.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698" y="1380227"/>
            <a:ext cx="6439742" cy="2829068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Пластмасса</a:t>
            </a:r>
            <a:r>
              <a:rPr lang="ru-RU" dirty="0" smtClean="0"/>
              <a:t> </a:t>
            </a:r>
            <a:r>
              <a:rPr lang="ru-RU" dirty="0"/>
              <a:t>– это искусственный материал (синтетические полимеры, получаемые из нефти), который способен менять свою форму при нагревании и под давлением, а при остывании сохранять новую форму. Другое название пластмассы – пластик.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630" y="5093189"/>
            <a:ext cx="7910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latin typeface="YS Text"/>
              </a:rPr>
              <a:t>П</a:t>
            </a:r>
            <a:r>
              <a:rPr lang="ru-RU" sz="1600" i="1" dirty="0" smtClean="0">
                <a:latin typeface="YS Text"/>
              </a:rPr>
              <a:t>о </a:t>
            </a:r>
            <a:r>
              <a:rPr lang="ru-RU" sz="1600" i="1" dirty="0">
                <a:latin typeface="YS Text"/>
              </a:rPr>
              <a:t>данным отчёта ассоциации </a:t>
            </a:r>
            <a:r>
              <a:rPr lang="ru-RU" sz="1600" i="1" dirty="0" err="1">
                <a:latin typeface="YS Text"/>
              </a:rPr>
              <a:t>Plastic</a:t>
            </a:r>
            <a:r>
              <a:rPr lang="ru-RU" sz="1600" i="1" dirty="0">
                <a:latin typeface="YS Text"/>
              </a:rPr>
              <a:t> </a:t>
            </a:r>
            <a:r>
              <a:rPr lang="ru-RU" sz="1600" i="1" dirty="0" err="1">
                <a:latin typeface="YS Text"/>
              </a:rPr>
              <a:t>Europe</a:t>
            </a:r>
            <a:r>
              <a:rPr lang="ru-RU" sz="1600" i="1" dirty="0">
                <a:latin typeface="YS Text"/>
              </a:rPr>
              <a:t> «</a:t>
            </a:r>
            <a:r>
              <a:rPr lang="ru-RU" sz="1600" i="1" dirty="0" err="1">
                <a:latin typeface="YS Text"/>
              </a:rPr>
              <a:t>Plastics</a:t>
            </a:r>
            <a:r>
              <a:rPr lang="ru-RU" sz="1600" i="1" dirty="0">
                <a:latin typeface="YS Text"/>
              </a:rPr>
              <a:t> </a:t>
            </a:r>
            <a:r>
              <a:rPr lang="ru-RU" sz="1600" i="1" dirty="0" err="1">
                <a:latin typeface="YS Text"/>
              </a:rPr>
              <a:t>the</a:t>
            </a:r>
            <a:r>
              <a:rPr lang="ru-RU" sz="1600" i="1" dirty="0">
                <a:latin typeface="YS Text"/>
              </a:rPr>
              <a:t> </a:t>
            </a:r>
            <a:r>
              <a:rPr lang="ru-RU" sz="1600" i="1" dirty="0" err="1">
                <a:latin typeface="YS Text"/>
              </a:rPr>
              <a:t>Fast</a:t>
            </a:r>
            <a:r>
              <a:rPr lang="ru-RU" sz="1600" i="1" dirty="0">
                <a:latin typeface="YS Text"/>
              </a:rPr>
              <a:t> </a:t>
            </a:r>
            <a:r>
              <a:rPr lang="ru-RU" sz="1600" i="1" dirty="0" err="1">
                <a:latin typeface="YS Text"/>
              </a:rPr>
              <a:t>Facts</a:t>
            </a:r>
            <a:r>
              <a:rPr lang="ru-RU" sz="1600" i="1" dirty="0">
                <a:latin typeface="YS Text"/>
              </a:rPr>
              <a:t> 2025», в 2024 году мировое производство пластмасс достигло </a:t>
            </a:r>
            <a:r>
              <a:rPr lang="ru-RU" sz="1600" b="1" i="1" dirty="0">
                <a:latin typeface="YS Text"/>
              </a:rPr>
              <a:t>431 млн </a:t>
            </a:r>
            <a:r>
              <a:rPr lang="ru-RU" sz="1600" b="1" i="1" dirty="0" smtClean="0">
                <a:latin typeface="YS Text"/>
              </a:rPr>
              <a:t>тонн.</a:t>
            </a:r>
            <a:r>
              <a:rPr lang="ru-RU" sz="1600" i="1" dirty="0" smtClean="0">
                <a:latin typeface="YS Text"/>
              </a:rPr>
              <a:t> </a:t>
            </a:r>
          </a:p>
          <a:p>
            <a:r>
              <a:rPr lang="ru-RU" sz="1600" i="1" dirty="0" smtClean="0">
                <a:solidFill>
                  <a:srgbClr val="333333"/>
                </a:solidFill>
                <a:latin typeface="YS Text"/>
              </a:rPr>
              <a:t>По </a:t>
            </a:r>
            <a:r>
              <a:rPr lang="ru-RU" sz="1600" i="1" dirty="0">
                <a:solidFill>
                  <a:srgbClr val="333333"/>
                </a:solidFill>
                <a:latin typeface="YS Text"/>
              </a:rPr>
              <a:t>прогнозам экспертов, к 2060 году потребление пластиков почти утроится, увеличившись до </a:t>
            </a:r>
            <a:r>
              <a:rPr lang="ru-RU" sz="1600" b="1" i="1" dirty="0">
                <a:solidFill>
                  <a:srgbClr val="333333"/>
                </a:solidFill>
                <a:latin typeface="YS Text"/>
              </a:rPr>
              <a:t>1231 млн тонн</a:t>
            </a:r>
            <a:r>
              <a:rPr lang="ru-RU" sz="1600" i="1" dirty="0">
                <a:solidFill>
                  <a:srgbClr val="333333"/>
                </a:solidFill>
                <a:latin typeface="YS Text"/>
              </a:rPr>
              <a:t>. </a:t>
            </a:r>
            <a:r>
              <a:rPr lang="ru-RU" sz="1600" i="1" dirty="0">
                <a:latin typeface="YS Text"/>
                <a:hlinkClick r:id="rId2"/>
              </a:rPr>
              <a:t/>
            </a:r>
            <a:br>
              <a:rPr lang="ru-RU" sz="1600" i="1" dirty="0">
                <a:latin typeface="YS Text"/>
                <a:hlinkClick r:id="rId2"/>
              </a:rPr>
            </a:br>
            <a:endParaRPr lang="ru-RU" sz="1600" i="1" dirty="0"/>
          </a:p>
        </p:txBody>
      </p:sp>
      <p:pic>
        <p:nvPicPr>
          <p:cNvPr id="12" name="Picture 4" descr="Picture backgrou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92" y="4209295"/>
            <a:ext cx="3307622" cy="24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613" y="1513474"/>
            <a:ext cx="5045501" cy="18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1" y="642861"/>
            <a:ext cx="9020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Constantia" panose="02030602050306030303" pitchFamily="18" charset="0"/>
              </a:rPr>
              <a:t>Пластмассу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изобрел </a:t>
            </a:r>
            <a:r>
              <a:rPr lang="ru-RU" dirty="0" smtClean="0">
                <a:latin typeface="Constantia" panose="02030602050306030303" pitchFamily="18" charset="0"/>
              </a:rPr>
              <a:t>и </a:t>
            </a:r>
            <a:r>
              <a:rPr lang="ru-RU" dirty="0">
                <a:latin typeface="Constantia" panose="02030602050306030303" pitchFamily="18" charset="0"/>
              </a:rPr>
              <a:t>назван "</a:t>
            </a:r>
            <a:r>
              <a:rPr lang="ru-RU" dirty="0" err="1">
                <a:latin typeface="Constantia" panose="02030602050306030303" pitchFamily="18" charset="0"/>
              </a:rPr>
              <a:t>паркезин</a:t>
            </a:r>
            <a:r>
              <a:rPr lang="ru-RU" dirty="0" smtClean="0">
                <a:latin typeface="Constantia" panose="02030602050306030303" pitchFamily="18" charset="0"/>
              </a:rPr>
              <a:t>" англичанин </a:t>
            </a:r>
            <a:r>
              <a:rPr lang="ru-RU" b="1" u="sng" dirty="0">
                <a:latin typeface="Constantia" panose="02030602050306030303" pitchFamily="18" charset="0"/>
              </a:rPr>
              <a:t>Александр </a:t>
            </a:r>
            <a:r>
              <a:rPr lang="ru-RU" b="1" u="sng" dirty="0" err="1">
                <a:latin typeface="Constantia" panose="02030602050306030303" pitchFamily="18" charset="0"/>
              </a:rPr>
              <a:t>Паркс</a:t>
            </a:r>
            <a:r>
              <a:rPr lang="ru-RU" b="1" u="sng" dirty="0">
                <a:latin typeface="Constantia" panose="02030602050306030303" pitchFamily="18" charset="0"/>
              </a:rPr>
              <a:t> </a:t>
            </a:r>
            <a:r>
              <a:rPr lang="ru-RU" b="1" u="sng" dirty="0" smtClean="0">
                <a:latin typeface="Constantia" panose="02030602050306030303" pitchFamily="18" charset="0"/>
              </a:rPr>
              <a:t>170 лет назад (</a:t>
            </a:r>
            <a:r>
              <a:rPr lang="ru-RU" dirty="0" smtClean="0">
                <a:latin typeface="Constantia" panose="02030602050306030303" pitchFamily="18" charset="0"/>
              </a:rPr>
              <a:t>в </a:t>
            </a:r>
            <a:r>
              <a:rPr lang="ru-RU" dirty="0">
                <a:latin typeface="Constantia" panose="02030602050306030303" pitchFamily="18" charset="0"/>
              </a:rPr>
              <a:t>1855 </a:t>
            </a:r>
            <a:r>
              <a:rPr lang="ru-RU" dirty="0" smtClean="0">
                <a:latin typeface="Constantia" panose="02030602050306030303" pitchFamily="18" charset="0"/>
              </a:rPr>
              <a:t>г.) </a:t>
            </a:r>
            <a:r>
              <a:rPr lang="ru-RU" dirty="0" err="1" smtClean="0">
                <a:latin typeface="Constantia" panose="02030602050306030303" pitchFamily="18" charset="0"/>
              </a:rPr>
              <a:t>Паркезин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был сделан из целлюлозы, которая обрабатывалась азотной кислотой и растворителем. </a:t>
            </a:r>
          </a:p>
          <a:p>
            <a:pPr algn="just"/>
            <a:r>
              <a:rPr lang="ru-RU" dirty="0">
                <a:latin typeface="Constantia" panose="02030602050306030303" pitchFamily="18" charset="0"/>
              </a:rPr>
              <a:t>          В 1907 году </a:t>
            </a:r>
            <a:r>
              <a:rPr lang="ru-RU" b="1" u="sng" dirty="0">
                <a:latin typeface="Constantia" panose="02030602050306030303" pitchFamily="18" charset="0"/>
              </a:rPr>
              <a:t>Лео </a:t>
            </a:r>
            <a:r>
              <a:rPr lang="ru-RU" b="1" u="sng" dirty="0" err="1">
                <a:latin typeface="Constantia" panose="02030602050306030303" pitchFamily="18" charset="0"/>
              </a:rPr>
              <a:t>Бакеланд</a:t>
            </a:r>
            <a:r>
              <a:rPr lang="ru-RU" b="1" u="sng" dirty="0">
                <a:latin typeface="Constantia" panose="02030602050306030303" pitchFamily="18" charset="0"/>
              </a:rPr>
              <a:t>,</a:t>
            </a:r>
            <a:r>
              <a:rPr lang="ru-RU" dirty="0">
                <a:latin typeface="Constantia" panose="02030602050306030303" pitchFamily="18" charset="0"/>
              </a:rPr>
              <a:t> американский химик бельгийского происхождения, изобрел бакелит. Бакелит стал первой недорогой пластмассой с полностью синтетическим составом. Его использование было универсальным.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339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Constantia" panose="02030602050306030303" pitchFamily="18" charset="0"/>
              </a:rPr>
              <a:t>Достаточно молодой и перспективный материал</a:t>
            </a:r>
            <a:endParaRPr lang="ru-RU" sz="3600" b="1" dirty="0">
              <a:solidFill>
                <a:schemeClr val="accent1"/>
              </a:solidFill>
              <a:latin typeface="Constantia" panose="02030602050306030303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 b="6505"/>
          <a:stretch/>
        </p:blipFill>
        <p:spPr bwMode="auto">
          <a:xfrm>
            <a:off x="1820217" y="2501292"/>
            <a:ext cx="6831083" cy="42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5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4" y="286870"/>
            <a:ext cx="8596668" cy="6947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Классификация пластмасс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238146"/>
            <a:ext cx="8823526" cy="1984053"/>
          </a:xfrm>
        </p:spPr>
        <p:txBody>
          <a:bodyPr/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Термопластичные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пластмассы легко размягчаются, не разрушаются при плавлении и выдерживают многократное нагревание и охлаждение, т.е.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использовать для многократной переработки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термопластичных полимеров: полиэтилен, полипропилен, органическое стекло и др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0" y="3751730"/>
            <a:ext cx="9159702" cy="2259105"/>
          </a:xfrm>
        </p:spPr>
        <p:txBody>
          <a:bodyPr/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Термореактивные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пластмассы в отличие от термопластичных, при нагревании разлагаются. При этом происходит необратимое изменение или даже разрушение 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Эти пластмассы 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использовать для многократной переработки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термореактивных полимеров: фенолформальдегидные смолы, аминопласты, эбонит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9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04" y="499985"/>
            <a:ext cx="2822875" cy="20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7" b="20063"/>
          <a:stretch/>
        </p:blipFill>
        <p:spPr bwMode="auto">
          <a:xfrm>
            <a:off x="9055949" y="4013946"/>
            <a:ext cx="2855838" cy="17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5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116633"/>
            <a:ext cx="12192000" cy="8013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000" b="1" dirty="0" smtClean="0">
                <a:solidFill>
                  <a:schemeClr val="accent1"/>
                </a:solidFill>
                <a:latin typeface="Constantia" panose="02030602050306030303" pitchFamily="18" charset="0"/>
              </a:rPr>
              <a:t>Основные </a:t>
            </a:r>
            <a:r>
              <a:rPr lang="ru-RU" altLang="uk-UA" sz="3000" b="1" dirty="0">
                <a:solidFill>
                  <a:schemeClr val="accent1"/>
                </a:solidFill>
                <a:latin typeface="Constantia" panose="02030602050306030303" pitchFamily="18" charset="0"/>
              </a:rPr>
              <a:t>технологии </a:t>
            </a:r>
            <a:r>
              <a:rPr lang="ru-RU" altLang="uk-UA" sz="3000" b="1" dirty="0" smtClean="0">
                <a:solidFill>
                  <a:schemeClr val="accent1"/>
                </a:solidFill>
                <a:latin typeface="Constantia" panose="02030602050306030303" pitchFamily="18" charset="0"/>
              </a:rPr>
              <a:t>производства пластмассовых изделий</a:t>
            </a:r>
            <a:endParaRPr lang="ru-RU" altLang="uk-UA" sz="3000" b="1" dirty="0">
              <a:solidFill>
                <a:schemeClr val="accent1"/>
              </a:solidFill>
              <a:latin typeface="Constantia" panose="02030602050306030303" pitchFamily="18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78065" y="1095231"/>
            <a:ext cx="2685771" cy="5655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400" dirty="0"/>
              <a:t>Добыча </a:t>
            </a:r>
            <a:r>
              <a:rPr lang="ru-RU" sz="2400" dirty="0" smtClean="0"/>
              <a:t>сырья</a:t>
            </a:r>
            <a:endParaRPr lang="ru-RU" sz="2400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98628" y="2639959"/>
            <a:ext cx="2880210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dirty="0"/>
              <a:t>Полуфабрикат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dirty="0"/>
              <a:t>(подготовка гранул)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299426" y="1191785"/>
            <a:ext cx="1" cy="5256064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83805" y="1393505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52055" y="3062506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588188" y="1085197"/>
            <a:ext cx="5568880" cy="55755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altLang="uk-UA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Специальная обработка нефти и газа</a:t>
            </a:r>
            <a:endParaRPr lang="ru-RU" altLang="uk-UA" sz="1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750206" y="2461632"/>
            <a:ext cx="8259062" cy="218770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uk-UA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Изменение свойств за счет добавок:</a:t>
            </a:r>
          </a:p>
          <a:p>
            <a:r>
              <a:rPr lang="ru-RU" sz="1400" dirty="0" smtClean="0"/>
              <a:t> красители </a:t>
            </a:r>
            <a:r>
              <a:rPr lang="ru-RU" sz="1400" dirty="0"/>
              <a:t>для окрашивания;</a:t>
            </a:r>
          </a:p>
          <a:p>
            <a:pPr>
              <a:buNone/>
            </a:pPr>
            <a:r>
              <a:rPr lang="ru-RU" sz="1400" dirty="0"/>
              <a:t>⦁ стабилизаторы для прочности и долговечности, например, чтобы не ломался на морозе </a:t>
            </a:r>
            <a:r>
              <a:rPr lang="ru-RU" sz="1400" dirty="0" smtClean="0"/>
              <a:t>и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/>
              <a:t>не крошился на </a:t>
            </a:r>
            <a:r>
              <a:rPr lang="ru-RU" sz="1400" dirty="0" smtClean="0"/>
              <a:t>солнце</a:t>
            </a:r>
            <a:r>
              <a:rPr lang="ru-RU" sz="1400" dirty="0"/>
              <a:t>;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⦁ </a:t>
            </a:r>
            <a:r>
              <a:rPr lang="ru-RU" sz="1400" dirty="0"/>
              <a:t>наполнители для изменения свойств, например, мягкости, гибкости, прочности, снижения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горючести </a:t>
            </a:r>
            <a:r>
              <a:rPr lang="ru-RU" sz="1400" dirty="0"/>
              <a:t>и пр</a:t>
            </a:r>
            <a:r>
              <a:rPr lang="ru-RU" sz="1400" dirty="0" smtClean="0"/>
              <a:t>..</a:t>
            </a:r>
          </a:p>
          <a:p>
            <a:pPr marL="285750" indent="-285750"/>
            <a:r>
              <a:rPr lang="ru-RU" sz="1400" dirty="0" smtClean="0"/>
              <a:t>пластификаторы </a:t>
            </a:r>
            <a:r>
              <a:rPr lang="ru-RU" sz="1400" dirty="0"/>
              <a:t>для </a:t>
            </a:r>
            <a:r>
              <a:rPr lang="ru-RU" sz="1400" dirty="0" smtClean="0"/>
              <a:t>эластичности;</a:t>
            </a:r>
          </a:p>
          <a:p>
            <a:pPr marL="285750" indent="-285750"/>
            <a:r>
              <a:rPr lang="ru-RU" sz="1400" dirty="0" smtClean="0"/>
              <a:t>композиты </a:t>
            </a:r>
            <a:r>
              <a:rPr lang="ru-RU" sz="1400" dirty="0"/>
              <a:t>- волокна для армирования</a:t>
            </a:r>
            <a:r>
              <a:rPr lang="ru-RU" sz="1400" dirty="0" smtClean="0"/>
              <a:t>.</a:t>
            </a:r>
            <a:endParaRPr lang="ru-RU" altLang="uk-UA" sz="1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313798" y="1393505"/>
            <a:ext cx="236256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490702" y="3062506"/>
            <a:ext cx="2873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49872" y="1861708"/>
            <a:ext cx="2742155" cy="64878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dirty="0"/>
              <a:t>Синтез полимера</a:t>
            </a:r>
            <a:endParaRPr lang="ru-RU" altLang="uk-UA" sz="2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588188" y="1745890"/>
            <a:ext cx="8307038" cy="6126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uk-UA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Полимеризация: </a:t>
            </a:r>
            <a:r>
              <a:rPr lang="ru-RU" altLang="uk-UA" sz="1400" dirty="0"/>
              <a:t>н</a:t>
            </a:r>
            <a:r>
              <a:rPr lang="ru-RU" sz="1400" dirty="0"/>
              <a:t>е</a:t>
            </a:r>
            <a:r>
              <a:rPr lang="ru-RU" sz="1400" dirty="0" smtClean="0"/>
              <a:t>большие </a:t>
            </a:r>
            <a:r>
              <a:rPr lang="ru-RU" sz="1400" dirty="0"/>
              <a:t>молекулы (мономеры) соединяются друг с другом</a:t>
            </a:r>
            <a:r>
              <a:rPr lang="ru-RU" sz="1400" dirty="0" smtClean="0"/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sz="1400" dirty="0" smtClean="0"/>
              <a:t> </a:t>
            </a:r>
            <a:r>
              <a:rPr lang="ru-RU" sz="1400" dirty="0"/>
              <a:t>образуя длинные цепи или трёхмерные сетки (полимеры</a:t>
            </a:r>
            <a:r>
              <a:rPr lang="ru-RU" sz="1400" dirty="0" smtClean="0"/>
              <a:t>).</a:t>
            </a:r>
            <a:endParaRPr lang="ru-RU" altLang="uk-UA" sz="1400" dirty="0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62114" y="2168758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06" y="2001277"/>
            <a:ext cx="457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2999545" y="5412789"/>
            <a:ext cx="3603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359907" y="4752475"/>
            <a:ext cx="8677194" cy="21055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Литье под давлением</a:t>
            </a:r>
            <a:r>
              <a:rPr lang="ru-RU" sz="1400" dirty="0"/>
              <a:t>. Расплавленный пластик с огромной силой впрыскивается в </a:t>
            </a:r>
            <a:r>
              <a:rPr lang="ru-RU" sz="1400" dirty="0" smtClean="0"/>
              <a:t>закрытую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/>
              <a:t>форму и там застывает  (бутылки, игрушки, крышки для бутылок и пр.).</a:t>
            </a:r>
          </a:p>
          <a:p>
            <a:pPr marL="285750" indent="-285750"/>
            <a:r>
              <a:rPr lang="ru-RU" sz="1400" b="1" dirty="0" smtClean="0"/>
              <a:t>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Экструзия</a:t>
            </a:r>
            <a:r>
              <a:rPr lang="ru-RU" sz="1400" b="1" dirty="0"/>
              <a:t> </a:t>
            </a:r>
            <a:r>
              <a:rPr lang="ru-RU" sz="1400" dirty="0"/>
              <a:t>- выдавливание через отверстие определенной </a:t>
            </a:r>
            <a:r>
              <a:rPr lang="ru-RU" sz="1400" dirty="0" smtClean="0"/>
              <a:t>формы  </a:t>
            </a:r>
            <a:r>
              <a:rPr lang="ru-RU" sz="1400" dirty="0"/>
              <a:t>(трубы, пленка,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оконные </a:t>
            </a:r>
            <a:r>
              <a:rPr lang="ru-RU" sz="1400" dirty="0"/>
              <a:t>профили и пр.).</a:t>
            </a:r>
          </a:p>
          <a:p>
            <a:pPr marL="285750" indent="-285750"/>
            <a:r>
              <a:rPr lang="ru-RU" sz="18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Термоформование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 или прессование </a:t>
            </a:r>
            <a:r>
              <a:rPr lang="ru-RU" sz="1400" dirty="0"/>
              <a:t>для крупных и прочных изделий. </a:t>
            </a:r>
            <a:r>
              <a:rPr lang="ru-RU" sz="1400" dirty="0" smtClean="0"/>
              <a:t> Лист </a:t>
            </a:r>
            <a:r>
              <a:rPr lang="ru-RU" sz="1400" dirty="0"/>
              <a:t>пластика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нагревают </a:t>
            </a:r>
            <a:r>
              <a:rPr lang="ru-RU" sz="1400" dirty="0"/>
              <a:t>до мягкого состояния, а затем растягивают на форме, как вакуумным насосом 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(</a:t>
            </a:r>
            <a:r>
              <a:rPr lang="ru-RU" sz="1400" dirty="0"/>
              <a:t>самолетостроение, пластиковые ванны, упаковки для еды, внутренние детали холодильников).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51620" y="4908758"/>
            <a:ext cx="2447925" cy="10080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dirty="0"/>
              <a:t>Формование </a:t>
            </a:r>
            <a:endParaRPr lang="ru-RU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/>
              <a:t>изделия</a:t>
            </a:r>
            <a:endParaRPr lang="ru-RU" altLang="uk-UA" sz="2400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83805" y="5349371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51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8" grpId="0" animBg="1"/>
      <p:bldP spid="7179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производства пластмасс</a:t>
            </a:r>
            <a:endParaRPr lang="ru-RU" dirty="0"/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85889"/>
            <a:ext cx="9691286" cy="52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311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1009</TotalTime>
  <Words>989</Words>
  <Application>Microsoft Office PowerPoint</Application>
  <PresentationFormat>Широкоэкранный</PresentationFormat>
  <Paragraphs>166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Constantia</vt:lpstr>
      <vt:lpstr>Times New Roman</vt:lpstr>
      <vt:lpstr>Trebuchet MS</vt:lpstr>
      <vt:lpstr>Verdana</vt:lpstr>
      <vt:lpstr>Wingdings</vt:lpstr>
      <vt:lpstr>Wingdings 3</vt:lpstr>
      <vt:lpstr>YS Text</vt:lpstr>
      <vt:lpstr>Аспект</vt:lpstr>
      <vt:lpstr>Труд 7 класс Тема: "Пластмассы. Способы обработки и отделки изделий из пластмассы.  Выполнение проекта «Вторая жизнь» пластиковых предметов. Органайзер из пластиковых флаконов» </vt:lpstr>
      <vt:lpstr>Инсталляция «Рыба»  в стиле  трэш-арта (мусорное искусство)</vt:lpstr>
      <vt:lpstr>Цель урока:</vt:lpstr>
      <vt:lpstr>Презентация PowerPoint</vt:lpstr>
      <vt:lpstr>Пластмасса. Виды и свойства пластмасс. </vt:lpstr>
      <vt:lpstr>Презентация PowerPoint</vt:lpstr>
      <vt:lpstr>Классификация пластмасс </vt:lpstr>
      <vt:lpstr>Презентация PowerPoint</vt:lpstr>
      <vt:lpstr>Цикл производства пластмасс</vt:lpstr>
      <vt:lpstr>Завод полимеров в г. Усть-Кут  Иркутской области</vt:lpstr>
      <vt:lpstr>Презентация PowerPoint</vt:lpstr>
      <vt:lpstr>Презентация PowerPoint</vt:lpstr>
      <vt:lpstr>Композиты — это не один материал, а смесь двух или более разных материалов, которые вместе работают лучше, чем поодиночке.  Самые известные — это углепластик (карбон) и стеклопластик. </vt:lpstr>
      <vt:lpstr>Инновационные материалы: взгляд в будущее</vt:lpstr>
      <vt:lpstr>Профориентационная  минутка </vt:lpstr>
      <vt:lpstr>Презентация PowerPoint</vt:lpstr>
      <vt:lpstr>Как мы можем повлиять на процесс массового использования пластика?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часть.  Проект «Вторая жизнь» пластиковых предметов. Органайзер из пластиковых флаконов» </vt:lpstr>
      <vt:lpstr>Идеи</vt:lpstr>
      <vt:lpstr>Методика оценивания изделия «Знак качества» 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7 класс Тема: "Пластмассы. Способы обработки и отделки изделий из пластмассы.  Выполнение проекта «Вторая жизнь» пластиковых предметов. Органайзер из пластиковых флаконов» </dc:title>
  <dc:creator>Технология</dc:creator>
  <cp:lastModifiedBy>Технология</cp:lastModifiedBy>
  <cp:revision>57</cp:revision>
  <dcterms:created xsi:type="dcterms:W3CDTF">2026-03-11T01:58:05Z</dcterms:created>
  <dcterms:modified xsi:type="dcterms:W3CDTF">2026-03-25T06:06:45Z</dcterms:modified>
</cp:coreProperties>
</file>